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2" r:id="rId2"/>
    <p:sldId id="342" r:id="rId3"/>
    <p:sldId id="344" r:id="rId4"/>
    <p:sldId id="329" r:id="rId5"/>
    <p:sldId id="332" r:id="rId6"/>
    <p:sldId id="328" r:id="rId7"/>
    <p:sldId id="322" r:id="rId8"/>
    <p:sldId id="333" r:id="rId9"/>
    <p:sldId id="308" r:id="rId10"/>
    <p:sldId id="309" r:id="rId11"/>
    <p:sldId id="33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Portals/0/PFAssets/ProgramRequirements/CPRs_2017-07-01.pdf" TargetMode="External"/><Relationship Id="rId2" Type="http://schemas.openxmlformats.org/officeDocument/2006/relationships/hyperlink" Target="https://www.acgme.org/Portals/0/ACGMEClinicalCompetencyCommitteeGuidebook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hyperlink" Target="https://www.acgme.org/Portals/0/ACGMEClinicalCompetencyCommitteeGuidebook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372157" y="2311420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Clinical Competency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</a:t>
            </a:r>
            <a:r>
              <a:rPr lang="en-US" sz="2400" dirty="0" smtClean="0"/>
              <a:t>Dean </a:t>
            </a:r>
            <a:r>
              <a:rPr lang="en-US" sz="2400" dirty="0"/>
              <a:t>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142" y="348390"/>
            <a:ext cx="9872834" cy="1045602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528986"/>
            <a:ext cx="9872833" cy="4693799"/>
          </a:xfrm>
        </p:spPr>
        <p:txBody>
          <a:bodyPr/>
          <a:lstStyle/>
          <a:p>
            <a:r>
              <a:rPr lang="en-US" sz="2400" dirty="0" smtClean="0"/>
              <a:t>ACGME. Clinical Competency Committees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Edition. </a:t>
            </a:r>
            <a:r>
              <a:rPr lang="en-US" sz="2400" dirty="0"/>
              <a:t>Available at: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www.acgme.org/Portals/0/ACGMEClinicalCompetencyCommitteeGuidebook.pdf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ACGME. Common Program Requirements.  Available online at: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www.acgme.org/Portals/0/PFAssets/ProgramRequirements/CPRs_2017-07-01.pdf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French </a:t>
            </a:r>
            <a:r>
              <a:rPr lang="en-US" sz="2400" dirty="0"/>
              <a:t>JC, </a:t>
            </a:r>
            <a:r>
              <a:rPr lang="en-US" sz="2400" dirty="0" err="1"/>
              <a:t>Dannefer</a:t>
            </a:r>
            <a:r>
              <a:rPr lang="en-US" sz="2400" dirty="0"/>
              <a:t> EF, Colbert CY. A systematic approach toward building a fully operational clinical competency </a:t>
            </a:r>
            <a:r>
              <a:rPr lang="en-US" sz="2400" dirty="0" smtClean="0"/>
              <a:t>committee. J </a:t>
            </a:r>
            <a:r>
              <a:rPr lang="en-US" sz="2400" dirty="0" err="1"/>
              <a:t>Surg</a:t>
            </a:r>
            <a:r>
              <a:rPr lang="en-US" sz="2400" dirty="0"/>
              <a:t> Educ. </a:t>
            </a:r>
            <a:r>
              <a:rPr lang="en-US" sz="2400" dirty="0" smtClean="0"/>
              <a:t>2014;71(6</a:t>
            </a:r>
            <a:r>
              <a:rPr lang="en-US" sz="2400" dirty="0"/>
              <a:t>):e22-7</a:t>
            </a:r>
            <a:r>
              <a:rPr lang="en-US" sz="2400" dirty="0" smtClean="0"/>
              <a:t>. PMID</a:t>
            </a:r>
            <a:r>
              <a:rPr lang="en-US" sz="2400" dirty="0"/>
              <a:t>: </a:t>
            </a:r>
            <a:r>
              <a:rPr lang="en-US" sz="2400" dirty="0" smtClean="0"/>
              <a:t>24878101</a:t>
            </a:r>
            <a:endParaRPr lang="en-US" sz="2400" dirty="0"/>
          </a:p>
          <a:p>
            <a:r>
              <a:rPr lang="en-US" sz="2400" dirty="0"/>
              <a:t>Hauer KE, Cate OT, </a:t>
            </a:r>
            <a:r>
              <a:rPr lang="en-US" sz="2400" dirty="0" err="1"/>
              <a:t>Boscardin</a:t>
            </a:r>
            <a:r>
              <a:rPr lang="en-US" sz="2400" dirty="0"/>
              <a:t> CK, </a:t>
            </a:r>
            <a:r>
              <a:rPr lang="en-US" sz="2400" dirty="0" err="1"/>
              <a:t>Iobst</a:t>
            </a:r>
            <a:r>
              <a:rPr lang="en-US" sz="2400" dirty="0"/>
              <a:t> W, </a:t>
            </a:r>
            <a:r>
              <a:rPr lang="en-US" sz="2400" dirty="0" err="1"/>
              <a:t>Holmboe</a:t>
            </a:r>
            <a:r>
              <a:rPr lang="en-US" sz="2400" dirty="0"/>
              <a:t> ES, </a:t>
            </a:r>
            <a:r>
              <a:rPr lang="en-US" sz="2400" dirty="0" err="1"/>
              <a:t>Chesluk</a:t>
            </a:r>
            <a:r>
              <a:rPr lang="en-US" sz="2400" dirty="0"/>
              <a:t> B, Baron RB, O'Sullivan </a:t>
            </a:r>
            <a:r>
              <a:rPr lang="en-US" sz="2400" dirty="0" smtClean="0"/>
              <a:t>PS. Ensuring </a:t>
            </a:r>
            <a:r>
              <a:rPr lang="en-US" sz="2400" dirty="0"/>
              <a:t>Resident Competence: A Narrative Review of the Literature on Group Decision Making to Inform the Work of Clinical Competency </a:t>
            </a:r>
            <a:r>
              <a:rPr lang="en-US" sz="2400" dirty="0" smtClean="0"/>
              <a:t>Committees. J </a:t>
            </a:r>
            <a:r>
              <a:rPr lang="en-US" sz="2400" dirty="0"/>
              <a:t>Grad Med Educ. </a:t>
            </a:r>
            <a:r>
              <a:rPr lang="en-US" sz="2400" dirty="0" smtClean="0"/>
              <a:t>2016;8(2</a:t>
            </a:r>
            <a:r>
              <a:rPr lang="en-US" sz="2400" dirty="0"/>
              <a:t>):</a:t>
            </a:r>
            <a:r>
              <a:rPr lang="en-US" sz="2400" dirty="0" smtClean="0"/>
              <a:t>156-64. PMID</a:t>
            </a:r>
            <a:r>
              <a:rPr lang="en-US" sz="2400" dirty="0"/>
              <a:t>: 27168881 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Hauer KE, </a:t>
            </a:r>
            <a:r>
              <a:rPr lang="en-US" sz="2600" dirty="0" err="1"/>
              <a:t>Chesluk</a:t>
            </a:r>
            <a:r>
              <a:rPr lang="en-US" sz="2600" dirty="0"/>
              <a:t> B, </a:t>
            </a:r>
            <a:r>
              <a:rPr lang="en-US" sz="2600" dirty="0" err="1"/>
              <a:t>Iobst</a:t>
            </a:r>
            <a:r>
              <a:rPr lang="en-US" sz="2600" dirty="0"/>
              <a:t> W, </a:t>
            </a:r>
            <a:r>
              <a:rPr lang="en-US" sz="2600" dirty="0" err="1"/>
              <a:t>Holmboe</a:t>
            </a:r>
            <a:r>
              <a:rPr lang="en-US" sz="2600" dirty="0"/>
              <a:t> E, Baron RB, </a:t>
            </a:r>
            <a:r>
              <a:rPr lang="en-US" sz="2600" dirty="0" err="1"/>
              <a:t>Boscardin</a:t>
            </a:r>
            <a:r>
              <a:rPr lang="en-US" sz="2600" dirty="0"/>
              <a:t> CK, Cate OT, O'Sullivan PS. Reviewing residents' competence: a qualitative study of the role of clinical competency committees in performance </a:t>
            </a:r>
            <a:r>
              <a:rPr lang="en-US" sz="2600" dirty="0" smtClean="0"/>
              <a:t>assessment. </a:t>
            </a:r>
            <a:r>
              <a:rPr lang="en-US" sz="2600" dirty="0" err="1" smtClean="0"/>
              <a:t>Acad</a:t>
            </a:r>
            <a:r>
              <a:rPr lang="en-US" sz="2600" dirty="0" smtClean="0"/>
              <a:t> </a:t>
            </a:r>
            <a:r>
              <a:rPr lang="en-US" sz="2600" dirty="0"/>
              <a:t>Med. </a:t>
            </a:r>
            <a:r>
              <a:rPr lang="en-US" sz="2600" dirty="0" smtClean="0"/>
              <a:t>2015;90(8</a:t>
            </a:r>
            <a:r>
              <a:rPr lang="en-US" sz="2600" dirty="0"/>
              <a:t>):</a:t>
            </a:r>
            <a:r>
              <a:rPr lang="en-US" sz="2600" dirty="0" smtClean="0"/>
              <a:t>1084-92. PMID</a:t>
            </a:r>
            <a:r>
              <a:rPr lang="en-US" sz="2600" dirty="0"/>
              <a:t>: 25901876 </a:t>
            </a:r>
            <a:endParaRPr lang="en-US" sz="2600" dirty="0" smtClean="0"/>
          </a:p>
          <a:p>
            <a:r>
              <a:rPr lang="en-US" sz="2600" dirty="0"/>
              <a:t>Ketteler ER, </a:t>
            </a:r>
            <a:r>
              <a:rPr lang="en-US" sz="2600" dirty="0" err="1"/>
              <a:t>Auyang</a:t>
            </a:r>
            <a:r>
              <a:rPr lang="en-US" sz="2600" dirty="0"/>
              <a:t> ED, Beard KE, McBride EL, McKee R, Russell JC, </a:t>
            </a:r>
            <a:r>
              <a:rPr lang="en-US" sz="2600" dirty="0" err="1"/>
              <a:t>Szoka</a:t>
            </a:r>
            <a:r>
              <a:rPr lang="en-US" sz="2600" dirty="0"/>
              <a:t> NL, Nelson </a:t>
            </a:r>
            <a:r>
              <a:rPr lang="en-US" sz="2600" dirty="0" smtClean="0"/>
              <a:t>MT. Competency </a:t>
            </a:r>
            <a:r>
              <a:rPr lang="en-US" sz="2600" dirty="0"/>
              <a:t>champions in the clinical competency committee: a successful strategy to implement milestone evaluations and competency </a:t>
            </a:r>
            <a:r>
              <a:rPr lang="en-US" sz="2600" dirty="0" smtClean="0"/>
              <a:t>coaching. J </a:t>
            </a:r>
            <a:r>
              <a:rPr lang="en-US" sz="2600" dirty="0" err="1"/>
              <a:t>Surg</a:t>
            </a:r>
            <a:r>
              <a:rPr lang="en-US" sz="2600" dirty="0"/>
              <a:t> Educ. </a:t>
            </a:r>
            <a:r>
              <a:rPr lang="en-US" sz="2600" dirty="0" smtClean="0"/>
              <a:t>2014;71(1</a:t>
            </a:r>
            <a:r>
              <a:rPr lang="en-US" sz="2600" dirty="0"/>
              <a:t>):</a:t>
            </a:r>
            <a:r>
              <a:rPr lang="en-US" sz="2600" dirty="0" smtClean="0"/>
              <a:t>36-8. PMID</a:t>
            </a:r>
            <a:r>
              <a:rPr lang="en-US" sz="2600" dirty="0"/>
              <a:t>: 24411421 </a:t>
            </a:r>
            <a:endParaRPr lang="en-US" sz="2600" dirty="0" smtClean="0"/>
          </a:p>
          <a:p>
            <a:r>
              <a:rPr lang="en-US" sz="2600" dirty="0"/>
              <a:t>Chahine S, </a:t>
            </a:r>
            <a:r>
              <a:rPr lang="en-US" sz="2600" dirty="0" err="1"/>
              <a:t>Cristancho</a:t>
            </a:r>
            <a:r>
              <a:rPr lang="en-US" sz="2600" dirty="0"/>
              <a:t> S, Padgett J, Lingard </a:t>
            </a:r>
            <a:r>
              <a:rPr lang="en-US" sz="2600" dirty="0" smtClean="0"/>
              <a:t>L. How </a:t>
            </a:r>
            <a:r>
              <a:rPr lang="en-US" sz="2600" dirty="0"/>
              <a:t>do small groups make decisions? : A theoretical framework to inform the implementation and study of clinical competency </a:t>
            </a:r>
            <a:r>
              <a:rPr lang="en-US" sz="2600" dirty="0" smtClean="0"/>
              <a:t>committees. </a:t>
            </a:r>
            <a:r>
              <a:rPr lang="en-US" sz="2600" dirty="0" err="1" smtClean="0"/>
              <a:t>Perspect</a:t>
            </a:r>
            <a:r>
              <a:rPr lang="en-US" sz="2600" dirty="0" smtClean="0"/>
              <a:t> </a:t>
            </a:r>
            <a:r>
              <a:rPr lang="en-US" sz="2600" dirty="0"/>
              <a:t>Med Educ. </a:t>
            </a:r>
            <a:r>
              <a:rPr lang="en-US" sz="2600" dirty="0" smtClean="0"/>
              <a:t>2017;6(3</a:t>
            </a:r>
            <a:r>
              <a:rPr lang="en-US" sz="2600" dirty="0"/>
              <a:t>):192-198. </a:t>
            </a:r>
            <a:r>
              <a:rPr lang="en-US" sz="2600" dirty="0" smtClean="0"/>
              <a:t>PMID</a:t>
            </a:r>
            <a:r>
              <a:rPr lang="en-US" sz="2600" dirty="0"/>
              <a:t>: 28534277</a:t>
            </a:r>
          </a:p>
        </p:txBody>
      </p:sp>
    </p:spTree>
    <p:extLst>
      <p:ext uri="{BB962C8B-B14F-4D97-AF65-F5344CB8AC3E}">
        <p14:creationId xmlns:p14="http://schemas.microsoft.com/office/powerpoint/2010/main" val="2237428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Groupthink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Groupthink </a:t>
            </a:r>
            <a:r>
              <a:rPr lang="en-US" dirty="0"/>
              <a:t>is a term first used in 1972 by social psychologist Irving L. Janis </a:t>
            </a:r>
            <a:endParaRPr lang="en-US" dirty="0" smtClean="0"/>
          </a:p>
          <a:p>
            <a:r>
              <a:rPr lang="en-US" dirty="0" smtClean="0"/>
              <a:t>A psychological </a:t>
            </a:r>
            <a:r>
              <a:rPr lang="en-US" dirty="0"/>
              <a:t>phenomenon in which people strive for consensus within a group.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many cases, people will set aside their own personal beliefs or adopt the opinion of the rest of the </a:t>
            </a:r>
            <a:r>
              <a:rPr lang="en-US" dirty="0" smtClean="0"/>
              <a:t>group</a:t>
            </a:r>
            <a:r>
              <a:rPr lang="en-US" dirty="0"/>
              <a:t>.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People who are opposed to the decisions or overriding opinion of the group as a whole frequently remain quiet, preferring to keep the peace rather than disrupt the uniformity of the crowd.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929892" y="9039496"/>
            <a:ext cx="607490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Janis, I. </a:t>
            </a:r>
            <a:r>
              <a:rPr lang="en-US" sz="1600" dirty="0" smtClean="0">
                <a:solidFill>
                  <a:srgbClr val="FFFFFF"/>
                </a:solidFill>
              </a:rPr>
              <a:t>L. "</a:t>
            </a:r>
            <a:r>
              <a:rPr lang="en-US" sz="1600" dirty="0">
                <a:solidFill>
                  <a:srgbClr val="FFFFFF"/>
                </a:solidFill>
              </a:rPr>
              <a:t>Groupthink</a:t>
            </a:r>
            <a:r>
              <a:rPr lang="en-US" sz="1600" dirty="0" smtClean="0">
                <a:solidFill>
                  <a:srgbClr val="FFFFFF"/>
                </a:solidFill>
              </a:rPr>
              <a:t>". </a:t>
            </a:r>
            <a:r>
              <a:rPr lang="en-US" sz="1600" dirty="0">
                <a:solidFill>
                  <a:srgbClr val="FFFFFF"/>
                </a:solidFill>
              </a:rPr>
              <a:t>Psychology Today. </a:t>
            </a:r>
            <a:r>
              <a:rPr lang="en-US" sz="1600" dirty="0" smtClean="0">
                <a:solidFill>
                  <a:srgbClr val="FFFFFF"/>
                </a:solidFill>
              </a:rPr>
              <a:t>1971;5 </a:t>
            </a:r>
            <a:r>
              <a:rPr lang="en-US" sz="1600" dirty="0">
                <a:solidFill>
                  <a:srgbClr val="FFFFFF"/>
                </a:solidFill>
              </a:rPr>
              <a:t>(6): 43–46, 74–76.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82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dirty="0"/>
              <a:t>of </a:t>
            </a:r>
            <a:r>
              <a:rPr lang="en-US" dirty="0" smtClean="0"/>
              <a:t>Groupthink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850369"/>
            <a:ext cx="9872833" cy="4693799"/>
          </a:xfrm>
        </p:spPr>
        <p:txBody>
          <a:bodyPr/>
          <a:lstStyle/>
          <a:p>
            <a:r>
              <a:rPr lang="en-US" sz="2200" dirty="0"/>
              <a:t>Illusions of invulnerability lead members of the group to be overly optimistic and engage in risk-taking.</a:t>
            </a:r>
          </a:p>
          <a:p>
            <a:r>
              <a:rPr lang="en-US" sz="2200" dirty="0"/>
              <a:t>Unquestioned beliefs lead members to ignore possible moral problems and ignore consequences of individual and group actions.</a:t>
            </a:r>
          </a:p>
          <a:p>
            <a:r>
              <a:rPr lang="en-US" sz="2200" dirty="0"/>
              <a:t>Rationalizing prevents members from reconsidering their beliefs and causes them to ignore warning signs.</a:t>
            </a:r>
          </a:p>
          <a:p>
            <a:r>
              <a:rPr lang="en-US" sz="2200" dirty="0"/>
              <a:t>Stereotyping leads members of the in-group to ignore or even demonize out-group members who may oppose or challenge the group's ideas.</a:t>
            </a:r>
          </a:p>
          <a:p>
            <a:r>
              <a:rPr lang="en-US" sz="2200" dirty="0"/>
              <a:t>Self-censorship causes people who might have doubts to hide their fears or misgivings.</a:t>
            </a:r>
          </a:p>
          <a:p>
            <a:r>
              <a:rPr lang="en-US" sz="2200" dirty="0"/>
              <a:t>"</a:t>
            </a:r>
            <a:r>
              <a:rPr lang="en-US" sz="2200" dirty="0" err="1"/>
              <a:t>Mindguards</a:t>
            </a:r>
            <a:r>
              <a:rPr lang="en-US" sz="2200" dirty="0"/>
              <a:t>" act as self-appointed censors to hide problematic information from the group.</a:t>
            </a:r>
          </a:p>
          <a:p>
            <a:r>
              <a:rPr lang="en-US" sz="2200" dirty="0"/>
              <a:t>Illusions of unanimity lead members to believe that everyone is in agreement and feels the same way.</a:t>
            </a:r>
          </a:p>
          <a:p>
            <a:r>
              <a:rPr lang="en-US" sz="2200" dirty="0"/>
              <a:t>Direct pressure to conform is often placed on members who pose questions, and those who question the group are often seen as disloyal or traitorous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929892" y="9039496"/>
            <a:ext cx="6074908" cy="32008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Janis, I. </a:t>
            </a:r>
            <a:r>
              <a:rPr lang="en-US" sz="1600" dirty="0" smtClean="0">
                <a:solidFill>
                  <a:srgbClr val="FFFFFF"/>
                </a:solidFill>
              </a:rPr>
              <a:t>L. "</a:t>
            </a:r>
            <a:r>
              <a:rPr lang="en-US" sz="1600" dirty="0">
                <a:solidFill>
                  <a:srgbClr val="FFFFFF"/>
                </a:solidFill>
              </a:rPr>
              <a:t>Groupthink</a:t>
            </a:r>
            <a:r>
              <a:rPr lang="en-US" sz="1600" dirty="0" smtClean="0">
                <a:solidFill>
                  <a:srgbClr val="FFFFFF"/>
                </a:solidFill>
              </a:rPr>
              <a:t>". </a:t>
            </a:r>
            <a:r>
              <a:rPr lang="en-US" sz="1600" dirty="0">
                <a:solidFill>
                  <a:srgbClr val="FFFFFF"/>
                </a:solidFill>
              </a:rPr>
              <a:t>Psychology Today. </a:t>
            </a:r>
            <a:r>
              <a:rPr lang="en-US" sz="1600" dirty="0" smtClean="0">
                <a:solidFill>
                  <a:srgbClr val="FFFFFF"/>
                </a:solidFill>
              </a:rPr>
              <a:t>1971;5 </a:t>
            </a:r>
            <a:r>
              <a:rPr lang="en-US" sz="1600" dirty="0">
                <a:solidFill>
                  <a:srgbClr val="FFFFFF"/>
                </a:solidFill>
              </a:rPr>
              <a:t>(6): 43–46, 74–76.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Group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Member characteristics</a:t>
            </a:r>
          </a:p>
          <a:p>
            <a:r>
              <a:rPr lang="en-US" dirty="0" smtClean="0"/>
              <a:t>Member homogeneity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Understanding of the work</a:t>
            </a:r>
          </a:p>
          <a:p>
            <a:r>
              <a:rPr lang="en-US" dirty="0" smtClean="0"/>
              <a:t>Group leader</a:t>
            </a:r>
          </a:p>
          <a:p>
            <a:r>
              <a:rPr lang="en-US" dirty="0" smtClean="0"/>
              <a:t>Information sharing procedures</a:t>
            </a:r>
          </a:p>
          <a:p>
            <a:r>
              <a:rPr lang="en-US" dirty="0" smtClean="0"/>
              <a:t>Time pressures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19749" y="8807010"/>
            <a:ext cx="8602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Hauer KE, Cate OT, </a:t>
            </a:r>
            <a:r>
              <a:rPr lang="en-US" sz="1600" dirty="0" err="1">
                <a:solidFill>
                  <a:srgbClr val="FFFFFF"/>
                </a:solidFill>
              </a:rPr>
              <a:t>Boscardin</a:t>
            </a:r>
            <a:r>
              <a:rPr lang="en-US" sz="1600" dirty="0">
                <a:solidFill>
                  <a:srgbClr val="FFFFFF"/>
                </a:solidFill>
              </a:rPr>
              <a:t> CK, </a:t>
            </a:r>
            <a:r>
              <a:rPr lang="en-US" sz="1600" dirty="0" err="1">
                <a:solidFill>
                  <a:srgbClr val="FFFFFF"/>
                </a:solidFill>
              </a:rPr>
              <a:t>Iobst</a:t>
            </a:r>
            <a:r>
              <a:rPr lang="en-US" sz="1600" dirty="0">
                <a:solidFill>
                  <a:srgbClr val="FFFFFF"/>
                </a:solidFill>
              </a:rPr>
              <a:t> W, </a:t>
            </a:r>
            <a:r>
              <a:rPr lang="en-US" sz="1600" dirty="0" err="1">
                <a:solidFill>
                  <a:srgbClr val="FFFFFF"/>
                </a:solidFill>
              </a:rPr>
              <a:t>Holmboe</a:t>
            </a:r>
            <a:r>
              <a:rPr lang="en-US" sz="1600" dirty="0">
                <a:solidFill>
                  <a:srgbClr val="FFFFFF"/>
                </a:solidFill>
              </a:rPr>
              <a:t> ES, </a:t>
            </a:r>
            <a:r>
              <a:rPr lang="en-US" sz="1600" dirty="0" err="1">
                <a:solidFill>
                  <a:srgbClr val="FFFFFF"/>
                </a:solidFill>
              </a:rPr>
              <a:t>Chesluk</a:t>
            </a:r>
            <a:r>
              <a:rPr lang="en-US" sz="1600" dirty="0">
                <a:solidFill>
                  <a:srgbClr val="FFFFFF"/>
                </a:solidFill>
              </a:rPr>
              <a:t> B, Baron RB, O'Sullivan PS. Ensuring Resident Competence: A Narrative Review of the Literature on Group Decision Making to Inform the Work of Clinical Competency Committees. J Grad Med Educ. 2016;8(2):156-64. PMID: 27168881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1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Champions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Department of Surgery, University of New Mexico, Albuquerque</a:t>
            </a:r>
          </a:p>
          <a:p>
            <a:r>
              <a:rPr lang="en-US" dirty="0" smtClean="0"/>
              <a:t>Six faculty designated “Competency Champions” – one of each of the ACGME Core Competencies</a:t>
            </a:r>
          </a:p>
          <a:p>
            <a:r>
              <a:rPr lang="en-US" dirty="0" smtClean="0"/>
              <a:t>Functions of experts on those milestones</a:t>
            </a:r>
          </a:p>
          <a:p>
            <a:r>
              <a:rPr lang="en-US" dirty="0" smtClean="0"/>
              <a:t>Help write remediation plans for residents not functioning at the expected level in their competency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6395" y="8810444"/>
            <a:ext cx="8385970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Ketteler ER, </a:t>
            </a:r>
            <a:r>
              <a:rPr lang="en-US" sz="1600" dirty="0" err="1">
                <a:solidFill>
                  <a:srgbClr val="FFFFFF"/>
                </a:solidFill>
              </a:rPr>
              <a:t>Auyang</a:t>
            </a:r>
            <a:r>
              <a:rPr lang="en-US" sz="1600" dirty="0">
                <a:solidFill>
                  <a:srgbClr val="FFFFFF"/>
                </a:solidFill>
              </a:rPr>
              <a:t> ED, Beard KE, McBride EL, McKee R, Russell JC, </a:t>
            </a:r>
            <a:r>
              <a:rPr lang="en-US" sz="1600" dirty="0" err="1">
                <a:solidFill>
                  <a:srgbClr val="FFFFFF"/>
                </a:solidFill>
              </a:rPr>
              <a:t>Szoka</a:t>
            </a:r>
            <a:r>
              <a:rPr lang="en-US" sz="1600" dirty="0">
                <a:solidFill>
                  <a:srgbClr val="FFFFFF"/>
                </a:solidFill>
              </a:rPr>
              <a:t> NL, Nelson MT. Competency champions in the clinical competency committee: a successful strategy to implement milestone evaluations and competency coaching. J </a:t>
            </a:r>
            <a:r>
              <a:rPr lang="en-US" sz="1600" dirty="0" err="1">
                <a:solidFill>
                  <a:srgbClr val="FFFFFF"/>
                </a:solidFill>
              </a:rPr>
              <a:t>Surg</a:t>
            </a:r>
            <a:r>
              <a:rPr lang="en-US" sz="1600" dirty="0">
                <a:solidFill>
                  <a:srgbClr val="FFFFFF"/>
                </a:solidFill>
              </a:rPr>
              <a:t> Educ. 2014;71(1):36-8. PMID: 24411421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4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Last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Assess how well the CCC is functioning periodically</a:t>
            </a:r>
          </a:p>
          <a:p>
            <a:r>
              <a:rPr lang="en-US" dirty="0"/>
              <a:t>Improving the CCC can be selected as an annual enhancement project for the </a:t>
            </a:r>
            <a:r>
              <a:rPr lang="en-US" dirty="0" smtClean="0"/>
              <a:t>PEC</a:t>
            </a:r>
          </a:p>
          <a:p>
            <a:r>
              <a:rPr lang="en-US" dirty="0" smtClean="0"/>
              <a:t>There are no “term limits” defined by the ACGME but you may consider them useful in your program</a:t>
            </a:r>
          </a:p>
          <a:p>
            <a:pPr lvl="1"/>
            <a:r>
              <a:rPr lang="en-US" dirty="0" smtClean="0"/>
              <a:t>“Fresh blood” brings new perspectives</a:t>
            </a:r>
          </a:p>
          <a:p>
            <a:pPr lvl="1"/>
            <a:r>
              <a:rPr lang="en-US" dirty="0" smtClean="0"/>
              <a:t>Serving on the CCC is a form of faculty development that would benefit all of your faculty</a:t>
            </a:r>
          </a:p>
          <a:p>
            <a:pPr lvl="1"/>
            <a:r>
              <a:rPr lang="en-US" dirty="0" smtClean="0"/>
              <a:t>Turnover means loss of expertise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here is a cost to educating new members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CCC Guidebook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CCC Guidebook from the ACGME available at: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www.acgme.org/Portals/0/ACGMEClinicalCompetencyCommitteeGuidebook.pdf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A CCC knowledge quiz</a:t>
            </a:r>
          </a:p>
          <a:p>
            <a:pPr lvl="1"/>
            <a:r>
              <a:rPr lang="en-US" dirty="0" smtClean="0"/>
              <a:t>A step-by-step CCC creation guide</a:t>
            </a:r>
          </a:p>
          <a:p>
            <a:pPr lvl="1"/>
            <a:r>
              <a:rPr lang="en-US" dirty="0" smtClean="0"/>
              <a:t>An annotated bibliography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ase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7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51778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/>
              <a:t>Define the minimal membership of the Clinical Competency Committee and who else may be included</a:t>
            </a:r>
          </a:p>
          <a:p>
            <a:r>
              <a:rPr lang="en-US" dirty="0"/>
              <a:t>Describe preparation for a CCC meeting</a:t>
            </a:r>
          </a:p>
          <a:p>
            <a:r>
              <a:rPr lang="en-US" dirty="0"/>
              <a:t>Describe at least two best practices for running a CCC meeting</a:t>
            </a:r>
          </a:p>
          <a:p>
            <a:r>
              <a:rPr lang="en-US" dirty="0"/>
              <a:t>Name at least three factors that significantly contribute to positive or negative functioning of the </a:t>
            </a:r>
            <a:r>
              <a:rPr lang="en-US" dirty="0" smtClean="0"/>
              <a:t>CCC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9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936</Words>
  <Application>Microsoft Office PowerPoint</Application>
  <PresentationFormat>Custom</PresentationFormat>
  <Paragraphs>67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 Black </vt:lpstr>
      <vt:lpstr>The Clinical Competency Committee</vt:lpstr>
      <vt:lpstr>Groupthink</vt:lpstr>
      <vt:lpstr>Features of Groupthink</vt:lpstr>
      <vt:lpstr>Influences on Group Process</vt:lpstr>
      <vt:lpstr>Competency Champions</vt:lpstr>
      <vt:lpstr>Some Last Thoughts</vt:lpstr>
      <vt:lpstr>The CCC Guidebook</vt:lpstr>
      <vt:lpstr>Learning Objectives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112</cp:revision>
  <dcterms:modified xsi:type="dcterms:W3CDTF">2019-02-28T17:34:46Z</dcterms:modified>
</cp:coreProperties>
</file>