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62" r:id="rId2"/>
    <p:sldId id="265" r:id="rId3"/>
    <p:sldId id="266" r:id="rId4"/>
    <p:sldId id="311" r:id="rId5"/>
    <p:sldId id="313" r:id="rId6"/>
    <p:sldId id="325" r:id="rId7"/>
    <p:sldId id="326" r:id="rId8"/>
    <p:sldId id="334" r:id="rId9"/>
    <p:sldId id="332" r:id="rId10"/>
    <p:sldId id="314" r:id="rId11"/>
    <p:sldId id="324" r:id="rId12"/>
    <p:sldId id="335" r:id="rId13"/>
    <p:sldId id="319" r:id="rId14"/>
    <p:sldId id="327" r:id="rId15"/>
    <p:sldId id="328" r:id="rId16"/>
    <p:sldId id="333" r:id="rId17"/>
    <p:sldId id="338" r:id="rId18"/>
    <p:sldId id="349" r:id="rId19"/>
    <p:sldId id="350" r:id="rId20"/>
    <p:sldId id="353" r:id="rId21"/>
    <p:sldId id="352" r:id="rId22"/>
    <p:sldId id="354" r:id="rId23"/>
    <p:sldId id="317" r:id="rId24"/>
    <p:sldId id="340" r:id="rId25"/>
    <p:sldId id="318" r:id="rId26"/>
    <p:sldId id="348" r:id="rId27"/>
    <p:sldId id="341" r:id="rId28"/>
    <p:sldId id="342" r:id="rId29"/>
    <p:sldId id="343" r:id="rId30"/>
    <p:sldId id="344" r:id="rId31"/>
    <p:sldId id="345" r:id="rId32"/>
    <p:sldId id="356" r:id="rId33"/>
    <p:sldId id="323" r:id="rId34"/>
    <p:sldId id="351" r:id="rId35"/>
    <p:sldId id="355" r:id="rId36"/>
    <p:sldId id="308" r:id="rId37"/>
    <p:sldId id="309" r:id="rId38"/>
    <p:sldId id="329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4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1416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  <p:sldLayoutId id="2147483665" r:id="rId7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gme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gme.org/Portals/0/PFAssets/ProgramRequirements/CPRs_2017-07-01.pdf" TargetMode="External"/><Relationship Id="rId2" Type="http://schemas.openxmlformats.org/officeDocument/2006/relationships/hyperlink" Target="https://www.acgme.org/Portals/0/PDFs/Webinars/May09SelfStudy.pdf?ver=2015-11-06-120543-13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189973" y="3356448"/>
            <a:ext cx="1162955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6600" dirty="0" smtClean="0"/>
              <a:t>An Introduction to the ACGME</a:t>
            </a:r>
            <a:endParaRPr sz="66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189973" y="6156862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Dean 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Institutional Requirements</a:t>
            </a:r>
          </a:p>
          <a:p>
            <a:pPr lvl="1"/>
            <a:r>
              <a:rPr lang="en-US" dirty="0" smtClean="0"/>
              <a:t>Institutional leadership</a:t>
            </a:r>
          </a:p>
          <a:p>
            <a:pPr lvl="1"/>
            <a:r>
              <a:rPr lang="en-US" dirty="0" smtClean="0"/>
              <a:t>DIO</a:t>
            </a:r>
          </a:p>
          <a:p>
            <a:r>
              <a:rPr lang="en-US" dirty="0" smtClean="0"/>
              <a:t>Common Program Requirements</a:t>
            </a:r>
          </a:p>
          <a:p>
            <a:pPr lvl="1"/>
            <a:r>
              <a:rPr lang="en-US" dirty="0" smtClean="0"/>
              <a:t>One-year Common Program Requirements</a:t>
            </a:r>
          </a:p>
          <a:p>
            <a:r>
              <a:rPr lang="en-US" dirty="0" smtClean="0"/>
              <a:t>Specialty-specific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8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Committees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Accreditation of GME programs is carried out by the Review Committees</a:t>
            </a:r>
          </a:p>
          <a:p>
            <a:r>
              <a:rPr lang="en-US" dirty="0" smtClean="0"/>
              <a:t>Determine and publish </a:t>
            </a:r>
            <a:r>
              <a:rPr lang="en-US" dirty="0"/>
              <a:t>accreditation standards for residencies of that specialty</a:t>
            </a:r>
          </a:p>
          <a:p>
            <a:r>
              <a:rPr lang="en-US" dirty="0"/>
              <a:t>Provides peer evaluation of </a:t>
            </a:r>
            <a:r>
              <a:rPr lang="en-US" dirty="0" smtClean="0"/>
              <a:t>residency </a:t>
            </a:r>
            <a:r>
              <a:rPr lang="en-US" dirty="0"/>
              <a:t>or fellowship programs</a:t>
            </a:r>
          </a:p>
          <a:p>
            <a:r>
              <a:rPr lang="en-US" dirty="0" smtClean="0"/>
              <a:t>Assess </a:t>
            </a:r>
            <a:r>
              <a:rPr lang="en-US" dirty="0"/>
              <a:t>whether an institution or program is in substantial compliance with the published set of ACGME educational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44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10834719" cy="1731746"/>
          </a:xfrm>
        </p:spPr>
        <p:txBody>
          <a:bodyPr/>
          <a:lstStyle/>
          <a:p>
            <a:r>
              <a:rPr lang="en-US" dirty="0" smtClean="0"/>
              <a:t>The Next Accreditation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03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Accreditation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Announced in 2012</a:t>
            </a:r>
          </a:p>
          <a:p>
            <a:r>
              <a:rPr lang="en-US" dirty="0" smtClean="0"/>
              <a:t>Threefold aim:</a:t>
            </a:r>
          </a:p>
          <a:p>
            <a:pPr lvl="1"/>
            <a:r>
              <a:rPr lang="en-US" dirty="0" smtClean="0"/>
              <a:t>Enhance the ability of the peer-review system to prepare physicians for practice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Accelerate the ACGME’s movement towards accreditation based on educational outcomes</a:t>
            </a:r>
          </a:p>
          <a:p>
            <a:pPr lvl="1"/>
            <a:r>
              <a:rPr lang="en-US" dirty="0" smtClean="0"/>
              <a:t>Reduce the burden associated with a process-based approach to accreditation</a:t>
            </a:r>
          </a:p>
          <a:p>
            <a:r>
              <a:rPr lang="en-US" dirty="0" smtClean="0"/>
              <a:t>Visits less frequent but data reported more frequently</a:t>
            </a:r>
          </a:p>
          <a:p>
            <a:pPr lvl="1"/>
            <a:r>
              <a:rPr lang="en-US" dirty="0" smtClean="0"/>
              <a:t>Milestones every 6 months</a:t>
            </a:r>
          </a:p>
          <a:p>
            <a:pPr lvl="1"/>
            <a:r>
              <a:rPr lang="en-US" dirty="0" smtClean="0"/>
              <a:t>ADS annually</a:t>
            </a:r>
          </a:p>
          <a:p>
            <a:r>
              <a:rPr lang="en-US" dirty="0" smtClean="0"/>
              <a:t>CLER introduced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11152" y="8922262"/>
            <a:ext cx="6514353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Nasca</a:t>
            </a:r>
            <a:r>
              <a:rPr lang="en-US" sz="1600" dirty="0">
                <a:solidFill>
                  <a:srgbClr val="FFFFFF"/>
                </a:solidFill>
              </a:rPr>
              <a:t> TJ, </a:t>
            </a:r>
            <a:r>
              <a:rPr lang="en-US" sz="1600" dirty="0" err="1">
                <a:solidFill>
                  <a:srgbClr val="FFFFFF"/>
                </a:solidFill>
              </a:rPr>
              <a:t>Philibert</a:t>
            </a:r>
            <a:r>
              <a:rPr lang="en-US" sz="1600" dirty="0">
                <a:solidFill>
                  <a:srgbClr val="FFFFFF"/>
                </a:solidFill>
              </a:rPr>
              <a:t> I, Brigham T, Flynn TC. The next GME accreditation system--rationale and benefits. N </a:t>
            </a:r>
            <a:r>
              <a:rPr lang="en-US" sz="1600" dirty="0" err="1">
                <a:solidFill>
                  <a:srgbClr val="FFFFFF"/>
                </a:solidFill>
              </a:rPr>
              <a:t>Engl</a:t>
            </a:r>
            <a:r>
              <a:rPr lang="en-US" sz="1600" dirty="0">
                <a:solidFill>
                  <a:srgbClr val="FFFFFF"/>
                </a:solidFill>
              </a:rPr>
              <a:t> J Med. 2012 Mar 15;366(11):1051-6.</a:t>
            </a:r>
          </a:p>
        </p:txBody>
      </p:sp>
    </p:spTree>
    <p:extLst>
      <p:ext uri="{BB962C8B-B14F-4D97-AF65-F5344CB8AC3E}">
        <p14:creationId xmlns:p14="http://schemas.microsoft.com/office/powerpoint/2010/main" val="139452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3" y="360916"/>
            <a:ext cx="9872834" cy="1045602"/>
          </a:xfrm>
        </p:spPr>
        <p:txBody>
          <a:bodyPr/>
          <a:lstStyle/>
          <a:p>
            <a:r>
              <a:rPr lang="en-US" dirty="0" smtClean="0"/>
              <a:t>Accreditation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780"/>
          <a:stretch/>
        </p:blipFill>
        <p:spPr>
          <a:xfrm>
            <a:off x="945414" y="1422647"/>
            <a:ext cx="11342620" cy="714875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056281" y="8966466"/>
            <a:ext cx="494851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Philibert I, </a:t>
            </a:r>
            <a:r>
              <a:rPr lang="en-US" sz="1600" dirty="0" err="1">
                <a:solidFill>
                  <a:srgbClr val="FFFFFF"/>
                </a:solidFill>
              </a:rPr>
              <a:t>Lieh</a:t>
            </a:r>
            <a:r>
              <a:rPr lang="en-US" sz="1600" dirty="0">
                <a:solidFill>
                  <a:srgbClr val="FFFFFF"/>
                </a:solidFill>
              </a:rPr>
              <a:t>-Lai M. The Program Self-Study in the Next Accreditation System.  ACGME Webinar. May 9, 2014.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803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3" y="360916"/>
            <a:ext cx="9872834" cy="1045602"/>
          </a:xfrm>
        </p:spPr>
        <p:txBody>
          <a:bodyPr/>
          <a:lstStyle/>
          <a:p>
            <a:r>
              <a:rPr lang="en-US" dirty="0" smtClean="0"/>
              <a:t>Accreditation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251"/>
          <a:stretch/>
        </p:blipFill>
        <p:spPr>
          <a:xfrm>
            <a:off x="784741" y="1406518"/>
            <a:ext cx="11616027" cy="707520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56281" y="8966466"/>
            <a:ext cx="494851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Philibert I, </a:t>
            </a:r>
            <a:r>
              <a:rPr lang="en-US" sz="1600" dirty="0" err="1">
                <a:solidFill>
                  <a:srgbClr val="FFFFFF"/>
                </a:solidFill>
              </a:rPr>
              <a:t>Lieh</a:t>
            </a:r>
            <a:r>
              <a:rPr lang="en-US" sz="1600" dirty="0">
                <a:solidFill>
                  <a:srgbClr val="FFFFFF"/>
                </a:solidFill>
              </a:rPr>
              <a:t>-Lai M. The Program Self-Study in the Next Accreditation System.  ACGME Webinar. May 9, 2014.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437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Self-Evaluation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Data collection by programs</a:t>
            </a:r>
          </a:p>
          <a:p>
            <a:pPr lvl="1"/>
            <a:r>
              <a:rPr lang="en-US" dirty="0" smtClean="0"/>
              <a:t>Accreditation Data System (ADS)</a:t>
            </a:r>
          </a:p>
          <a:p>
            <a:pPr lvl="1"/>
            <a:r>
              <a:rPr lang="en-US" dirty="0" smtClean="0"/>
              <a:t>Case Log System</a:t>
            </a:r>
          </a:p>
          <a:p>
            <a:pPr lvl="1"/>
            <a:r>
              <a:rPr lang="en-US" dirty="0" smtClean="0"/>
              <a:t>Milestone reports</a:t>
            </a:r>
          </a:p>
          <a:p>
            <a:r>
              <a:rPr lang="en-US" dirty="0"/>
              <a:t>Resident/Faculty must have the opportunity to evaluate the program at least annually</a:t>
            </a:r>
          </a:p>
          <a:p>
            <a:r>
              <a:rPr lang="en-US" dirty="0" smtClean="0"/>
              <a:t>Program </a:t>
            </a:r>
            <a:r>
              <a:rPr lang="en-US" dirty="0"/>
              <a:t>Evaluation Committee</a:t>
            </a:r>
          </a:p>
          <a:p>
            <a:pPr lvl="1"/>
            <a:r>
              <a:rPr lang="en-US" dirty="0" smtClean="0"/>
              <a:t>Generates the Annual Program Evaluation</a:t>
            </a:r>
          </a:p>
          <a:p>
            <a:pPr lvl="1"/>
            <a:r>
              <a:rPr lang="en-US" dirty="0" smtClean="0"/>
              <a:t>Prepares a plan of action to improve the program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97788" y="9054352"/>
            <a:ext cx="3646958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Common Program Requirements.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152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Influence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81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Competencies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 Patient Care</a:t>
            </a:r>
          </a:p>
          <a:p>
            <a:r>
              <a:rPr lang="en-US" dirty="0"/>
              <a:t> Medical Knowledge</a:t>
            </a:r>
          </a:p>
          <a:p>
            <a:r>
              <a:rPr lang="en-US" dirty="0"/>
              <a:t> Practice Based Learning and Improvement</a:t>
            </a:r>
          </a:p>
          <a:p>
            <a:r>
              <a:rPr lang="en-US" dirty="0"/>
              <a:t> Systems Based Practice</a:t>
            </a:r>
          </a:p>
          <a:p>
            <a:r>
              <a:rPr lang="en-US" dirty="0"/>
              <a:t> Professionalism</a:t>
            </a:r>
          </a:p>
          <a:p>
            <a:r>
              <a:rPr lang="en-US" dirty="0"/>
              <a:t> Interpersonal Skills and Communication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838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B06C-8D4E-4ED4-A09C-AD714BE1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A675A-7C98-48DD-B226-65AE995F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2B54B-56B7-4044-9586-55E771EB7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96"/>
          <a:stretch/>
        </p:blipFill>
        <p:spPr>
          <a:xfrm>
            <a:off x="0" y="0"/>
            <a:ext cx="13004800" cy="87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216911" cy="4693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Upon completion of this session, participants should be able to:</a:t>
            </a:r>
          </a:p>
          <a:p>
            <a:endParaRPr lang="en-US" dirty="0"/>
          </a:p>
          <a:p>
            <a:r>
              <a:rPr lang="en-US" dirty="0" smtClean="0"/>
              <a:t>Define common terms associated with the ACGME accreditation process</a:t>
            </a:r>
          </a:p>
          <a:p>
            <a:r>
              <a:rPr lang="en-US" dirty="0" smtClean="0"/>
              <a:t>Describe the modern accreditation cycle</a:t>
            </a:r>
          </a:p>
          <a:p>
            <a:r>
              <a:rPr lang="en-US" dirty="0" smtClean="0"/>
              <a:t>Describe the current state of competency-based evaluation of medical learners</a:t>
            </a:r>
          </a:p>
          <a:p>
            <a:r>
              <a:rPr lang="en-US" dirty="0"/>
              <a:t>Define the purpose of the Program Evaluation Committee and Clinical Competency Committee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15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Clinical Competence Committee (CCC)</a:t>
            </a:r>
          </a:p>
          <a:p>
            <a:endParaRPr lang="en-US" dirty="0" smtClean="0"/>
          </a:p>
          <a:p>
            <a:r>
              <a:rPr lang="en-US" dirty="0" smtClean="0"/>
              <a:t>Minimum </a:t>
            </a:r>
            <a:r>
              <a:rPr lang="en-US" dirty="0"/>
              <a:t>of three faculty members</a:t>
            </a:r>
          </a:p>
          <a:p>
            <a:r>
              <a:rPr lang="en-US" dirty="0"/>
              <a:t>Duties</a:t>
            </a:r>
          </a:p>
          <a:p>
            <a:pPr lvl="1"/>
            <a:r>
              <a:rPr lang="en-US" dirty="0"/>
              <a:t>Review all resident evaluations semi-annually</a:t>
            </a:r>
          </a:p>
          <a:p>
            <a:pPr lvl="1"/>
            <a:r>
              <a:rPr lang="en-US" dirty="0"/>
              <a:t>Prepare Milestone evaluations semi-annually</a:t>
            </a:r>
          </a:p>
          <a:p>
            <a:pPr lvl="1"/>
            <a:r>
              <a:rPr lang="en-US" dirty="0"/>
              <a:t>Advise the PD regarding resident progress, including promotion (graduation), remediation, dismissal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3999" y="9036423"/>
            <a:ext cx="3646958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Common Program Requirements.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141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Program Evaluation Committee (PEC)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least 2 faculty and 1 </a:t>
            </a:r>
            <a:r>
              <a:rPr lang="en-US" dirty="0" smtClean="0"/>
              <a:t>resident/fellow</a:t>
            </a:r>
            <a:endParaRPr lang="en-US" dirty="0"/>
          </a:p>
          <a:p>
            <a:r>
              <a:rPr lang="en-US" dirty="0"/>
              <a:t>Duties</a:t>
            </a:r>
          </a:p>
          <a:p>
            <a:pPr lvl="1"/>
            <a:r>
              <a:rPr lang="en-US" dirty="0"/>
              <a:t>Actively participate in planning, developing, implementing, and evaluating educational activities</a:t>
            </a:r>
          </a:p>
          <a:p>
            <a:pPr lvl="1"/>
            <a:r>
              <a:rPr lang="en-US" dirty="0"/>
              <a:t>Review and revise curriculum goals and objectives</a:t>
            </a:r>
          </a:p>
          <a:p>
            <a:pPr lvl="1"/>
            <a:r>
              <a:rPr lang="en-US" dirty="0"/>
              <a:t>Address areas of non-compliance with ACGME standards</a:t>
            </a:r>
          </a:p>
          <a:p>
            <a:pPr lvl="1"/>
            <a:r>
              <a:rPr lang="en-US" dirty="0"/>
              <a:t>Review the </a:t>
            </a:r>
            <a:r>
              <a:rPr lang="en-US" dirty="0" smtClean="0"/>
              <a:t>annual program evaluation </a:t>
            </a:r>
            <a:r>
              <a:rPr lang="en-US" dirty="0"/>
              <a:t>(APE) in a formal, systematic manner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3999" y="9036423"/>
            <a:ext cx="3646958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Common Program Requirements.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7059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Data Entry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Accreditation Data System (ADS)</a:t>
            </a:r>
          </a:p>
          <a:p>
            <a:pPr lvl="1"/>
            <a:r>
              <a:rPr lang="en-US" dirty="0" smtClean="0"/>
              <a:t>Yearly entry/validation of data to demonstrate a program is meeting requirements</a:t>
            </a:r>
          </a:p>
          <a:p>
            <a:pPr lvl="1"/>
            <a:r>
              <a:rPr lang="en-US" dirty="0" smtClean="0"/>
              <a:t>Similar across all specialties </a:t>
            </a:r>
          </a:p>
          <a:p>
            <a:pPr lvl="1"/>
            <a:r>
              <a:rPr lang="en-US" dirty="0" smtClean="0"/>
              <a:t>Useful for generating reports</a:t>
            </a:r>
          </a:p>
          <a:p>
            <a:r>
              <a:rPr lang="en-US" dirty="0" smtClean="0"/>
              <a:t>Resident Case Log System</a:t>
            </a:r>
          </a:p>
          <a:p>
            <a:pPr lvl="1"/>
            <a:r>
              <a:rPr lang="en-US" dirty="0" smtClean="0"/>
              <a:t>Recording and tracking mechanism for procedures</a:t>
            </a:r>
          </a:p>
          <a:p>
            <a:pPr lvl="1"/>
            <a:r>
              <a:rPr lang="en-US" dirty="0" smtClean="0"/>
              <a:t>More heavily used in surgical subspecialties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797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Surveys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Resident Surveys</a:t>
            </a:r>
          </a:p>
          <a:p>
            <a:r>
              <a:rPr lang="en-US" dirty="0" smtClean="0"/>
              <a:t>Faculty Surveys</a:t>
            </a:r>
          </a:p>
          <a:p>
            <a:r>
              <a:rPr lang="en-US" dirty="0" smtClean="0"/>
              <a:t>Related to outcomes</a:t>
            </a:r>
          </a:p>
          <a:p>
            <a:pPr lvl="1"/>
            <a:r>
              <a:rPr lang="en-US" dirty="0" smtClean="0"/>
              <a:t>There is a positive correlation between noncompliance reported on resident and faculty surveys and programs with less than 80% ABIM pass 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9693" y="8785406"/>
            <a:ext cx="8355107" cy="8125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Holt KD, Miller RS, </a:t>
            </a:r>
            <a:r>
              <a:rPr lang="en-US" sz="1600" dirty="0" err="1">
                <a:solidFill>
                  <a:srgbClr val="FFFFFF"/>
                </a:solidFill>
              </a:rPr>
              <a:t>Vasilias</a:t>
            </a:r>
            <a:r>
              <a:rPr lang="en-US" sz="1600" dirty="0">
                <a:solidFill>
                  <a:srgbClr val="FFFFFF"/>
                </a:solidFill>
              </a:rPr>
              <a:t> J, Byrne LM, Cable C, Grosso L, Bellini LM, McDonald FS. Relationships Between the ACGME Resident and Faculty Surveys and Program Pass Rates on the ABIM Internal Medicine Certification Examination. </a:t>
            </a:r>
            <a:r>
              <a:rPr lang="en-US" sz="1600" dirty="0" err="1">
                <a:solidFill>
                  <a:srgbClr val="FFFFFF"/>
                </a:solidFill>
              </a:rPr>
              <a:t>Acad</a:t>
            </a:r>
            <a:r>
              <a:rPr lang="en-US" sz="1600" dirty="0">
                <a:solidFill>
                  <a:srgbClr val="FFFFFF"/>
                </a:solidFill>
              </a:rPr>
              <a:t> Med. 2018 Aug;93(8):1205-1211.</a:t>
            </a:r>
          </a:p>
        </p:txBody>
      </p:sp>
    </p:spTree>
    <p:extLst>
      <p:ext uri="{BB962C8B-B14F-4D97-AF65-F5344CB8AC3E}">
        <p14:creationId xmlns:p14="http://schemas.microsoft.com/office/powerpoint/2010/main" val="2350180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Hot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CLER Visits</a:t>
            </a:r>
          </a:p>
          <a:p>
            <a:r>
              <a:rPr lang="en-US" dirty="0" smtClean="0"/>
              <a:t>QIPS</a:t>
            </a:r>
            <a:endParaRPr lang="en-US" dirty="0"/>
          </a:p>
          <a:p>
            <a:r>
              <a:rPr lang="en-US" dirty="0" smtClean="0"/>
              <a:t>Well-Being</a:t>
            </a:r>
          </a:p>
          <a:p>
            <a:r>
              <a:rPr lang="en-US" dirty="0" smtClean="0"/>
              <a:t>Duty Hours</a:t>
            </a:r>
          </a:p>
          <a:p>
            <a:r>
              <a:rPr lang="en-US" dirty="0" smtClean="0"/>
              <a:t>Supervision</a:t>
            </a:r>
          </a:p>
          <a:p>
            <a:r>
              <a:rPr lang="en-US" dirty="0" smtClean="0"/>
              <a:t>Transitions of Care</a:t>
            </a:r>
          </a:p>
          <a:p>
            <a:r>
              <a:rPr lang="en-US" dirty="0" smtClean="0"/>
              <a:t>Professionalism</a:t>
            </a:r>
          </a:p>
          <a:p>
            <a:r>
              <a:rPr lang="en-US" dirty="0" smtClean="0"/>
              <a:t>Scholarship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0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6" y="573858"/>
            <a:ext cx="12610353" cy="1045602"/>
          </a:xfrm>
        </p:spPr>
        <p:txBody>
          <a:bodyPr/>
          <a:lstStyle/>
          <a:p>
            <a:r>
              <a:rPr lang="en-US" sz="4400" dirty="0"/>
              <a:t>Clinical Learning Environment Review (CLER) Visits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Every </a:t>
            </a:r>
            <a:r>
              <a:rPr lang="en-US" dirty="0" smtClean="0"/>
              <a:t>24 +/- 6 </a:t>
            </a:r>
            <a:r>
              <a:rPr lang="en-US" dirty="0"/>
              <a:t>months</a:t>
            </a:r>
          </a:p>
          <a:p>
            <a:r>
              <a:rPr lang="en-US" dirty="0"/>
              <a:t>Focused on institutional leadership</a:t>
            </a:r>
          </a:p>
          <a:p>
            <a:r>
              <a:rPr lang="en-US" dirty="0"/>
              <a:t>Designed to provide periodic feedback that addresses </a:t>
            </a:r>
            <a:r>
              <a:rPr lang="en-US" dirty="0" smtClean="0"/>
              <a:t>focus </a:t>
            </a:r>
            <a:r>
              <a:rPr lang="en-US" dirty="0"/>
              <a:t>areas: </a:t>
            </a:r>
          </a:p>
          <a:p>
            <a:pPr lvl="1"/>
            <a:r>
              <a:rPr lang="en-US" dirty="0"/>
              <a:t>patient safety</a:t>
            </a:r>
          </a:p>
          <a:p>
            <a:pPr lvl="1"/>
            <a:r>
              <a:rPr lang="en-US" dirty="0"/>
              <a:t>health care quality</a:t>
            </a:r>
          </a:p>
          <a:p>
            <a:pPr lvl="1"/>
            <a:r>
              <a:rPr lang="en-US" dirty="0"/>
              <a:t>care transitions</a:t>
            </a:r>
          </a:p>
          <a:p>
            <a:pPr lvl="1"/>
            <a:r>
              <a:rPr lang="en-US" dirty="0"/>
              <a:t>supervision</a:t>
            </a:r>
          </a:p>
          <a:p>
            <a:pPr lvl="1"/>
            <a:r>
              <a:rPr lang="en-US" dirty="0"/>
              <a:t>well-being</a:t>
            </a:r>
          </a:p>
          <a:p>
            <a:pPr lvl="1"/>
            <a:r>
              <a:rPr lang="en-US" dirty="0" smtClean="0"/>
              <a:t>professionalism</a:t>
            </a:r>
          </a:p>
          <a:p>
            <a:r>
              <a:rPr lang="en-US" dirty="0" smtClean="0"/>
              <a:t>Results are “fire-walled” off from the ACGME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268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83" y="338357"/>
            <a:ext cx="9872834" cy="1045602"/>
          </a:xfrm>
        </p:spPr>
        <p:txBody>
          <a:bodyPr/>
          <a:lstStyle/>
          <a:p>
            <a:r>
              <a:rPr lang="en-US" dirty="0" smtClean="0"/>
              <a:t>PDSA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5732" cy="6767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534" y="4538442"/>
            <a:ext cx="5035732" cy="676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96" y="1619460"/>
            <a:ext cx="11032845" cy="694694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056281" y="8966466"/>
            <a:ext cx="494851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Philibert I, </a:t>
            </a:r>
            <a:r>
              <a:rPr lang="en-US" sz="1600" dirty="0" err="1">
                <a:solidFill>
                  <a:srgbClr val="FFFFFF"/>
                </a:solidFill>
              </a:rPr>
              <a:t>Lieh</a:t>
            </a:r>
            <a:r>
              <a:rPr lang="en-US" sz="1600" dirty="0">
                <a:solidFill>
                  <a:srgbClr val="FFFFFF"/>
                </a:solidFill>
              </a:rPr>
              <a:t>-Lai M. The Program Self-Study in the Next Accreditation System.  ACGME Webinar. May 9, 2014.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599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Website Intro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90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6471" r="66793" b="13967"/>
          <a:stretch/>
        </p:blipFill>
        <p:spPr bwMode="auto">
          <a:xfrm>
            <a:off x="286871" y="0"/>
            <a:ext cx="12500161" cy="869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5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6470" r="66793" b="15073"/>
          <a:stretch/>
        </p:blipFill>
        <p:spPr bwMode="auto">
          <a:xfrm>
            <a:off x="0" y="16609"/>
            <a:ext cx="12711953" cy="867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9046" y="5951245"/>
            <a:ext cx="2277034" cy="4516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9"/>
          </a:p>
        </p:txBody>
      </p:sp>
      <p:sp>
        <p:nvSpPr>
          <p:cNvPr id="7" name="Rectangle 6"/>
          <p:cNvSpPr/>
          <p:nvPr/>
        </p:nvSpPr>
        <p:spPr>
          <a:xfrm>
            <a:off x="424929" y="2387475"/>
            <a:ext cx="1619024" cy="6425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9"/>
          </a:p>
        </p:txBody>
      </p:sp>
      <p:sp>
        <p:nvSpPr>
          <p:cNvPr id="9" name="TextBox 8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What is the ACGME</a:t>
            </a:r>
          </a:p>
          <a:p>
            <a:r>
              <a:rPr lang="en-US" dirty="0" smtClean="0"/>
              <a:t>Accreditation Overview</a:t>
            </a:r>
          </a:p>
          <a:p>
            <a:r>
              <a:rPr lang="en-US" dirty="0" smtClean="0"/>
              <a:t>Next Accreditation System</a:t>
            </a:r>
          </a:p>
          <a:p>
            <a:r>
              <a:rPr lang="en-US" dirty="0" smtClean="0"/>
              <a:t>Daily Influence</a:t>
            </a:r>
          </a:p>
          <a:p>
            <a:r>
              <a:rPr lang="en-US" dirty="0" smtClean="0"/>
              <a:t>ACGME Website Introduction</a:t>
            </a:r>
          </a:p>
          <a:p>
            <a:r>
              <a:rPr lang="en-US" dirty="0"/>
              <a:t>The Future of the ACGME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81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5918" r="66288" b="15072"/>
          <a:stretch/>
        </p:blipFill>
        <p:spPr bwMode="auto">
          <a:xfrm>
            <a:off x="0" y="0"/>
            <a:ext cx="12837459" cy="85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16919" y="5228615"/>
            <a:ext cx="704427" cy="43349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9"/>
          </a:p>
        </p:txBody>
      </p:sp>
      <p:sp>
        <p:nvSpPr>
          <p:cNvPr id="6" name="Rectangle 5"/>
          <p:cNvSpPr/>
          <p:nvPr/>
        </p:nvSpPr>
        <p:spPr>
          <a:xfrm>
            <a:off x="10688320" y="2431228"/>
            <a:ext cx="1408853" cy="6502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9"/>
          </a:p>
        </p:txBody>
      </p:sp>
      <p:sp>
        <p:nvSpPr>
          <p:cNvPr id="8" name="TextBox 7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3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6471" r="66793" b="13967"/>
          <a:stretch/>
        </p:blipFill>
        <p:spPr bwMode="auto">
          <a:xfrm>
            <a:off x="340658" y="125506"/>
            <a:ext cx="12407153" cy="863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52391" y="1186130"/>
            <a:ext cx="2800973" cy="9474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9"/>
          </a:p>
        </p:txBody>
      </p:sp>
      <p:sp>
        <p:nvSpPr>
          <p:cNvPr id="6" name="TextBox 5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3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the ACGME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84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ACGME going?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Defining educational characteristics of programs that produce high quality physicians</a:t>
            </a:r>
          </a:p>
          <a:p>
            <a:r>
              <a:rPr lang="en-US" dirty="0"/>
              <a:t>Defining the key </a:t>
            </a:r>
            <a:r>
              <a:rPr lang="en-US" dirty="0" smtClean="0"/>
              <a:t>indicators of quality and safety that should be used </a:t>
            </a:r>
            <a:r>
              <a:rPr lang="en-US" dirty="0"/>
              <a:t>to judge programs and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What threshold should be used to allow a program or institution to train physicians?</a:t>
            </a:r>
          </a:p>
          <a:p>
            <a:r>
              <a:rPr lang="en-US" dirty="0" smtClean="0"/>
              <a:t>Can competency-based training replace time-based training of physicians?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000276" y="8906894"/>
            <a:ext cx="600452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Nasca TJ, Weiss KB, </a:t>
            </a:r>
            <a:r>
              <a:rPr lang="en-US" sz="1600" dirty="0" err="1">
                <a:solidFill>
                  <a:srgbClr val="FFFFFF"/>
                </a:solidFill>
              </a:rPr>
              <a:t>Bagian</a:t>
            </a:r>
            <a:r>
              <a:rPr lang="en-US" sz="1600" dirty="0">
                <a:solidFill>
                  <a:srgbClr val="FFFFFF"/>
                </a:solidFill>
              </a:rPr>
              <a:t> JP, Brigham TP. The accreditation system after the "next accreditation system". </a:t>
            </a:r>
            <a:r>
              <a:rPr lang="en-US" sz="1600" dirty="0" err="1">
                <a:solidFill>
                  <a:srgbClr val="FFFFFF"/>
                </a:solidFill>
              </a:rPr>
              <a:t>Acad</a:t>
            </a:r>
            <a:r>
              <a:rPr lang="en-US" sz="1600" dirty="0">
                <a:solidFill>
                  <a:srgbClr val="FFFFFF"/>
                </a:solidFill>
              </a:rPr>
              <a:t> Med. 2014 Jan;89(1):27-9.</a:t>
            </a:r>
          </a:p>
        </p:txBody>
      </p:sp>
    </p:spTree>
    <p:extLst>
      <p:ext uri="{BB962C8B-B14F-4D97-AF65-F5344CB8AC3E}">
        <p14:creationId xmlns:p14="http://schemas.microsoft.com/office/powerpoint/2010/main" val="1945991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2" y="573858"/>
            <a:ext cx="11256817" cy="1045602"/>
          </a:xfrm>
        </p:spPr>
        <p:txBody>
          <a:bodyPr/>
          <a:lstStyle/>
          <a:p>
            <a:r>
              <a:rPr lang="en-US" dirty="0" smtClean="0"/>
              <a:t>Entrustable Professional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2" y="1619460"/>
            <a:ext cx="9872833" cy="4693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ACGME is now laying the groundwork to move residency programs toward using Entrustable Professional Activities (EPAs) as a core part of resident competency </a:t>
            </a:r>
            <a:r>
              <a:rPr lang="en-US" dirty="0" smtClean="0"/>
              <a:t>assessment</a:t>
            </a:r>
          </a:p>
          <a:p>
            <a:r>
              <a:rPr lang="en-US" dirty="0"/>
              <a:t>EPAs are observable </a:t>
            </a:r>
            <a:r>
              <a:rPr lang="en-US" dirty="0" smtClean="0"/>
              <a:t>activities that are required of practicing physicians</a:t>
            </a:r>
          </a:p>
          <a:p>
            <a:r>
              <a:rPr lang="en-US" dirty="0" smtClean="0"/>
              <a:t>Reflect one or more ACGME competencies</a:t>
            </a:r>
          </a:p>
          <a:p>
            <a:r>
              <a:rPr lang="en-US" dirty="0" smtClean="0"/>
              <a:t>Examples from Internal Medicine:</a:t>
            </a:r>
          </a:p>
          <a:p>
            <a:pPr lvl="1"/>
            <a:r>
              <a:rPr lang="en-US" sz="3200" dirty="0"/>
              <a:t>Resuscitate, stabilize, and care </a:t>
            </a:r>
            <a:r>
              <a:rPr lang="en-US" sz="3200" dirty="0" smtClean="0"/>
              <a:t>for unstable </a:t>
            </a:r>
            <a:r>
              <a:rPr lang="en-US" sz="3200" dirty="0"/>
              <a:t>or critically ill </a:t>
            </a:r>
            <a:r>
              <a:rPr lang="en-US" sz="3200" dirty="0" smtClean="0"/>
              <a:t>patients</a:t>
            </a:r>
          </a:p>
          <a:p>
            <a:pPr lvl="1"/>
            <a:r>
              <a:rPr lang="en-US" sz="3200" dirty="0"/>
              <a:t>Manage care of patients with </a:t>
            </a:r>
            <a:r>
              <a:rPr lang="en-US" sz="3200" dirty="0" smtClean="0"/>
              <a:t>chronic diseases </a:t>
            </a:r>
            <a:r>
              <a:rPr lang="en-US" sz="3200" dirty="0"/>
              <a:t>across multiple care settings.</a:t>
            </a:r>
            <a:endParaRPr lang="en-US" sz="9600" dirty="0" smtClean="0"/>
          </a:p>
          <a:p>
            <a:pPr lvl="1"/>
            <a:r>
              <a:rPr lang="en-US" dirty="0"/>
              <a:t>Demonstrate professional </a:t>
            </a:r>
            <a:r>
              <a:rPr lang="en-US" dirty="0" smtClean="0"/>
              <a:t>behavior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8918" y="8782270"/>
            <a:ext cx="8665882" cy="8125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Caverzagie KJ, Cooney TG, Hemmer PA, Berkowitz L. The development of </a:t>
            </a:r>
            <a:r>
              <a:rPr lang="en-US" sz="1600" dirty="0" err="1">
                <a:solidFill>
                  <a:srgbClr val="FFFFFF"/>
                </a:solidFill>
              </a:rPr>
              <a:t>entrustable</a:t>
            </a:r>
            <a:r>
              <a:rPr lang="en-US" sz="1600" dirty="0">
                <a:solidFill>
                  <a:srgbClr val="FFFFFF"/>
                </a:solidFill>
              </a:rPr>
              <a:t> professional activities for internal medicine residency training: a report from the Education Redesign Committee of the Alliance for Academic Internal Medicine. </a:t>
            </a:r>
            <a:r>
              <a:rPr lang="en-US" sz="1600" dirty="0" err="1">
                <a:solidFill>
                  <a:srgbClr val="FFFFFF"/>
                </a:solidFill>
              </a:rPr>
              <a:t>Acad</a:t>
            </a:r>
            <a:r>
              <a:rPr lang="en-US" sz="1600" dirty="0">
                <a:solidFill>
                  <a:srgbClr val="FFFFFF"/>
                </a:solidFill>
              </a:rPr>
              <a:t> Med. 2015;90(4):479-84.</a:t>
            </a:r>
          </a:p>
        </p:txBody>
      </p:sp>
    </p:spTree>
    <p:extLst>
      <p:ext uri="{BB962C8B-B14F-4D97-AF65-F5344CB8AC3E}">
        <p14:creationId xmlns:p14="http://schemas.microsoft.com/office/powerpoint/2010/main" val="549638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216911" cy="4693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Upon completion of this session, participants should be able to:</a:t>
            </a:r>
          </a:p>
          <a:p>
            <a:endParaRPr lang="en-US" dirty="0"/>
          </a:p>
          <a:p>
            <a:r>
              <a:rPr lang="en-US" dirty="0" smtClean="0"/>
              <a:t>Define common terms associated with the ACGME accreditation process</a:t>
            </a:r>
          </a:p>
          <a:p>
            <a:r>
              <a:rPr lang="en-US" dirty="0" smtClean="0"/>
              <a:t>Describe the modern accreditation cycle</a:t>
            </a:r>
          </a:p>
          <a:p>
            <a:r>
              <a:rPr lang="en-US" dirty="0" smtClean="0"/>
              <a:t>Describe the current state of competency-based evaluation of medical learners</a:t>
            </a:r>
          </a:p>
          <a:p>
            <a:r>
              <a:rPr lang="en-US" dirty="0"/>
              <a:t>Define the purpose of the Program Evaluation Committee and Clinical Competency Committee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88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27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142" y="348390"/>
            <a:ext cx="9872834" cy="1045602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528986"/>
            <a:ext cx="9872833" cy="4693799"/>
          </a:xfrm>
        </p:spPr>
        <p:txBody>
          <a:bodyPr/>
          <a:lstStyle/>
          <a:p>
            <a:r>
              <a:rPr lang="en-US" sz="2400" dirty="0"/>
              <a:t>Nasca TJ, Philibert I, Brigham T, Flynn TC. The next GME accreditation system--rationale and benefits. N </a:t>
            </a:r>
            <a:r>
              <a:rPr lang="en-US" sz="2400" dirty="0" err="1"/>
              <a:t>Engl</a:t>
            </a:r>
            <a:r>
              <a:rPr lang="en-US" sz="2400" dirty="0"/>
              <a:t> J Med. 2012 Mar 15;366(11):1051-6.</a:t>
            </a:r>
          </a:p>
          <a:p>
            <a:r>
              <a:rPr lang="en-US" sz="2400" dirty="0" smtClean="0"/>
              <a:t>Nasca </a:t>
            </a:r>
            <a:r>
              <a:rPr lang="en-US" sz="2400" dirty="0"/>
              <a:t>TJ, Weiss KB, </a:t>
            </a:r>
            <a:r>
              <a:rPr lang="en-US" sz="2400" dirty="0" err="1"/>
              <a:t>Bagian</a:t>
            </a:r>
            <a:r>
              <a:rPr lang="en-US" sz="2400" dirty="0"/>
              <a:t> JP, Brigham </a:t>
            </a:r>
            <a:r>
              <a:rPr lang="en-US" sz="2400" dirty="0" smtClean="0"/>
              <a:t>TP. The </a:t>
            </a:r>
            <a:r>
              <a:rPr lang="en-US" sz="2400" dirty="0"/>
              <a:t>accreditation system after the "next accreditation system</a:t>
            </a:r>
            <a:r>
              <a:rPr lang="en-US" sz="2400" dirty="0" smtClean="0"/>
              <a:t>". </a:t>
            </a:r>
            <a:r>
              <a:rPr lang="en-US" sz="2400" dirty="0" err="1" smtClean="0"/>
              <a:t>Acad</a:t>
            </a:r>
            <a:r>
              <a:rPr lang="en-US" sz="2400" dirty="0" smtClean="0"/>
              <a:t> </a:t>
            </a:r>
            <a:r>
              <a:rPr lang="en-US" sz="2400" dirty="0"/>
              <a:t>Med. 2014 Jan;89(1):27-9.</a:t>
            </a:r>
          </a:p>
          <a:p>
            <a:r>
              <a:rPr lang="en-US" sz="2400" dirty="0" smtClean="0"/>
              <a:t>Accreditation Council for Graduate Medical Education.  </a:t>
            </a:r>
            <a:r>
              <a:rPr lang="en-US" sz="2400" dirty="0"/>
              <a:t>Available at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://www.acgme.org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Holt KD, Miller RS, </a:t>
            </a:r>
            <a:r>
              <a:rPr lang="en-US" sz="2400" dirty="0" err="1"/>
              <a:t>Vasilias</a:t>
            </a:r>
            <a:r>
              <a:rPr lang="en-US" sz="2400" dirty="0"/>
              <a:t> J, Byrne LM, Cable C, Grosso L, Bellini LM, McDonald </a:t>
            </a:r>
            <a:r>
              <a:rPr lang="en-US" sz="2400" dirty="0" smtClean="0"/>
              <a:t>FS. Relationships </a:t>
            </a:r>
            <a:r>
              <a:rPr lang="en-US" sz="2400" dirty="0"/>
              <a:t>Between the ACGME Resident and Faculty Surveys and Program Pass Rates on the ABIM Internal Medicine Certification </a:t>
            </a:r>
            <a:r>
              <a:rPr lang="en-US" sz="2400" dirty="0" smtClean="0"/>
              <a:t>Examination. </a:t>
            </a:r>
            <a:r>
              <a:rPr lang="en-US" sz="2400" dirty="0" err="1" smtClean="0"/>
              <a:t>Acad</a:t>
            </a:r>
            <a:r>
              <a:rPr lang="en-US" sz="2400" dirty="0" smtClean="0"/>
              <a:t> </a:t>
            </a:r>
            <a:r>
              <a:rPr lang="en-US" sz="2400" dirty="0"/>
              <a:t>Med. 2018 Aug;93(8):1205-1211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Philibert I, Nasca </a:t>
            </a:r>
            <a:r>
              <a:rPr lang="en-US" sz="2400" dirty="0" smtClean="0"/>
              <a:t>TJ. The </a:t>
            </a:r>
            <a:r>
              <a:rPr lang="en-US" sz="2400" dirty="0"/>
              <a:t>Program Self-Study and the 10-Year Site Visit: Rationale for a New </a:t>
            </a:r>
            <a:r>
              <a:rPr lang="en-US" sz="2400" dirty="0" smtClean="0"/>
              <a:t>Approach. J </a:t>
            </a:r>
            <a:r>
              <a:rPr lang="en-US" sz="2400" dirty="0"/>
              <a:t>Grad Med Educ. 2015 Jun;7(2):310-2.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401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4" y="1936941"/>
            <a:ext cx="10145192" cy="4693799"/>
          </a:xfrm>
        </p:spPr>
        <p:txBody>
          <a:bodyPr/>
          <a:lstStyle/>
          <a:p>
            <a:r>
              <a:rPr lang="en-US" sz="2400" dirty="0" err="1" smtClean="0"/>
              <a:t>Philibert</a:t>
            </a:r>
            <a:r>
              <a:rPr lang="en-US" sz="2400" dirty="0" smtClean="0"/>
              <a:t> I, </a:t>
            </a:r>
            <a:r>
              <a:rPr lang="en-US" sz="2400" dirty="0" err="1" smtClean="0"/>
              <a:t>Lieh</a:t>
            </a:r>
            <a:r>
              <a:rPr lang="en-US" sz="2400" dirty="0" smtClean="0"/>
              <a:t>-Lai M. The Program Self-Study in the Next Accreditation System.  ACGME Webinar. May 9, 2014. Available at: </a:t>
            </a:r>
            <a:r>
              <a:rPr lang="en-US" sz="2400" dirty="0" smtClean="0">
                <a:hlinkClick r:id="rId2"/>
              </a:rPr>
              <a:t>https://www.acgme.org/Portals/0/PDFs/Webinars/May09SelfStudy.pdf?ver=2015-11-06-120543-130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Philibert</a:t>
            </a:r>
            <a:r>
              <a:rPr lang="en-US" sz="2400" dirty="0" smtClean="0"/>
              <a:t> I, </a:t>
            </a:r>
            <a:r>
              <a:rPr lang="en-US" sz="2400" dirty="0" err="1" smtClean="0"/>
              <a:t>Nasca</a:t>
            </a:r>
            <a:r>
              <a:rPr lang="en-US" sz="2400" dirty="0" smtClean="0"/>
              <a:t> TJ. The Program Self-Study and the 10-Year Site Visit: Rationale for a New Approach. J Grad Med Educ. 2015 Jun;7(2):310-2.</a:t>
            </a:r>
          </a:p>
          <a:p>
            <a:r>
              <a:rPr lang="en-US" sz="2400" dirty="0" smtClean="0"/>
              <a:t>ACGME. Common Program Requirements.  </a:t>
            </a:r>
            <a:r>
              <a:rPr lang="en-US" sz="2400" dirty="0"/>
              <a:t>Available online </a:t>
            </a:r>
            <a:r>
              <a:rPr lang="en-US" sz="2400" dirty="0" smtClean="0"/>
              <a:t>at: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www.acgme.org/Portals/0/PFAssets/ProgramRequirements/CPRs_2017-07-01.pdf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Caverzagie KJ, Cooney TG, Hemmer PA, Berkowitz </a:t>
            </a:r>
            <a:r>
              <a:rPr lang="en-US" sz="2400" dirty="0" smtClean="0"/>
              <a:t>L. The </a:t>
            </a:r>
            <a:r>
              <a:rPr lang="en-US" sz="2400" dirty="0"/>
              <a:t>development of </a:t>
            </a:r>
            <a:r>
              <a:rPr lang="en-US" sz="2400" dirty="0" err="1"/>
              <a:t>entrustable</a:t>
            </a:r>
            <a:r>
              <a:rPr lang="en-US" sz="2400" dirty="0"/>
              <a:t> professional activities for internal medicine residency training: a report from the Education Redesign Committee of the Alliance for Academic Internal </a:t>
            </a:r>
            <a:r>
              <a:rPr lang="en-US" sz="2400" dirty="0" smtClean="0"/>
              <a:t>Medicine. </a:t>
            </a:r>
            <a:r>
              <a:rPr lang="en-US" sz="2400" dirty="0" err="1" smtClean="0"/>
              <a:t>Acad</a:t>
            </a:r>
            <a:r>
              <a:rPr lang="en-US" sz="2400" dirty="0" smtClean="0"/>
              <a:t> </a:t>
            </a:r>
            <a:r>
              <a:rPr lang="en-US" sz="2400" dirty="0"/>
              <a:t>Med. </a:t>
            </a:r>
            <a:r>
              <a:rPr lang="en-US" sz="2400" dirty="0" smtClean="0"/>
              <a:t>2015;90(4</a:t>
            </a:r>
            <a:r>
              <a:rPr lang="en-US" sz="2400" dirty="0"/>
              <a:t>):479-84.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933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ACGME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080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4" y="430422"/>
            <a:ext cx="9872834" cy="1045602"/>
          </a:xfrm>
        </p:spPr>
        <p:txBody>
          <a:bodyPr/>
          <a:lstStyle/>
          <a:p>
            <a:r>
              <a:rPr lang="en-US" dirty="0" smtClean="0"/>
              <a:t>What is the ACGME?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4" y="1619460"/>
            <a:ext cx="9872833" cy="4693799"/>
          </a:xfrm>
        </p:spPr>
        <p:txBody>
          <a:bodyPr/>
          <a:lstStyle/>
          <a:p>
            <a:r>
              <a:rPr lang="en-US" dirty="0" smtClean="0"/>
              <a:t>A private 501(c)(3) not-for-profit organization</a:t>
            </a:r>
          </a:p>
          <a:p>
            <a:r>
              <a:rPr lang="en-US" dirty="0" smtClean="0"/>
              <a:t>Established in 1981</a:t>
            </a:r>
          </a:p>
          <a:p>
            <a:r>
              <a:rPr lang="en-US" dirty="0" smtClean="0"/>
              <a:t>The </a:t>
            </a:r>
            <a:r>
              <a:rPr lang="en-US" dirty="0"/>
              <a:t>ACGME has seven member organizations:</a:t>
            </a:r>
          </a:p>
          <a:p>
            <a:pPr lvl="1"/>
            <a:r>
              <a:rPr lang="en-US" dirty="0"/>
              <a:t>American Board of Medical Specialties (ABMS)</a:t>
            </a:r>
          </a:p>
          <a:p>
            <a:pPr lvl="1"/>
            <a:r>
              <a:rPr lang="en-US" dirty="0"/>
              <a:t>American Hospital Association (AHA)</a:t>
            </a:r>
          </a:p>
          <a:p>
            <a:pPr lvl="1"/>
            <a:r>
              <a:rPr lang="en-US" dirty="0"/>
              <a:t>American Medical Association (AMA)</a:t>
            </a:r>
          </a:p>
          <a:p>
            <a:pPr lvl="1"/>
            <a:r>
              <a:rPr lang="en-US" dirty="0"/>
              <a:t>Association of American Medical Colleges (AAMC)</a:t>
            </a:r>
          </a:p>
          <a:p>
            <a:pPr lvl="1"/>
            <a:r>
              <a:rPr lang="en-US" dirty="0"/>
              <a:t>Council of Medical Specialty Societies (CMSS)</a:t>
            </a:r>
          </a:p>
          <a:p>
            <a:pPr lvl="1"/>
            <a:r>
              <a:rPr lang="en-US" dirty="0"/>
              <a:t>American Osteopathic Association (AOA</a:t>
            </a:r>
            <a:r>
              <a:rPr lang="en-US" dirty="0" smtClean="0"/>
              <a:t>) [2014]</a:t>
            </a:r>
            <a:endParaRPr lang="en-US" dirty="0"/>
          </a:p>
          <a:p>
            <a:pPr lvl="1"/>
            <a:r>
              <a:rPr lang="en-US" dirty="0"/>
              <a:t>American Association of Colleges of Osteopathic Medicine (AACOM) </a:t>
            </a:r>
            <a:r>
              <a:rPr lang="en-US" dirty="0" smtClean="0"/>
              <a:t>[2014]</a:t>
            </a:r>
          </a:p>
          <a:p>
            <a:r>
              <a:rPr lang="en-US" dirty="0" smtClean="0"/>
              <a:t>Accreditation </a:t>
            </a:r>
            <a:r>
              <a:rPr lang="en-US" dirty="0"/>
              <a:t>is voluntary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172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</a:t>
            </a:r>
            <a:r>
              <a:rPr lang="en-US" dirty="0" smtClean="0"/>
              <a:t>Mission and 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  <a:p>
            <a:pPr marL="435769" lvl="1" indent="0">
              <a:buNone/>
            </a:pPr>
            <a:r>
              <a:rPr lang="en-US" dirty="0" smtClean="0"/>
              <a:t>We </a:t>
            </a:r>
            <a:r>
              <a:rPr lang="en-US" dirty="0"/>
              <a:t>improve health care and population health by assessing and advancing the quality of resident physicians' education through accreditation.</a:t>
            </a:r>
          </a:p>
          <a:p>
            <a:r>
              <a:rPr lang="en-US" dirty="0" smtClean="0"/>
              <a:t>The </a:t>
            </a:r>
            <a:r>
              <a:rPr lang="en-US" dirty="0"/>
              <a:t>ACGME has a twofold purpose:</a:t>
            </a:r>
          </a:p>
          <a:p>
            <a:pPr marL="435769" lvl="1" indent="0">
              <a:buNone/>
            </a:pPr>
            <a:r>
              <a:rPr lang="en-US" dirty="0"/>
              <a:t>(1) to establish and maintain accreditation standards that promote the educational quality of residency and subspecialty training programs; and</a:t>
            </a:r>
          </a:p>
          <a:p>
            <a:pPr marL="435769" lvl="1" indent="0">
              <a:buNone/>
            </a:pPr>
            <a:r>
              <a:rPr lang="en-US" dirty="0"/>
              <a:t>(2) to promote conduct of the residency educational mission with sensitivity to the safety of care rendered to patients and in a humane environment that fosters the welfare, learning, and professionalism of residents.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237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793506"/>
            <a:ext cx="11292676" cy="4693799"/>
          </a:xfrm>
        </p:spPr>
        <p:txBody>
          <a:bodyPr/>
          <a:lstStyle/>
          <a:p>
            <a:r>
              <a:rPr lang="en-US" dirty="0" smtClean="0"/>
              <a:t>“We </a:t>
            </a:r>
            <a:r>
              <a:rPr lang="en-US" dirty="0"/>
              <a:t>imagine a world characterized by: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structured approach to evaluating the competency of all residents and fellows,</a:t>
            </a:r>
          </a:p>
          <a:p>
            <a:pPr lvl="1"/>
            <a:r>
              <a:rPr lang="en-US" dirty="0"/>
              <a:t>Motivated physician role models leading all GME programs,</a:t>
            </a:r>
          </a:p>
          <a:p>
            <a:pPr lvl="1"/>
            <a:r>
              <a:rPr lang="en-US" dirty="0"/>
              <a:t>High-quality, supervised, humanistic clinical educational experience, with customized formative feedback,</a:t>
            </a:r>
          </a:p>
          <a:p>
            <a:pPr lvl="1"/>
            <a:r>
              <a:rPr lang="en-US" dirty="0"/>
              <a:t>Clinical learning environments characterized by excellence in clinical care, safety, and professionalism,</a:t>
            </a:r>
          </a:p>
          <a:p>
            <a:pPr lvl="1"/>
            <a:r>
              <a:rPr lang="en-US" dirty="0"/>
              <a:t>Residents and fellows achieving specialty specific proficiency prior to graduation</a:t>
            </a:r>
          </a:p>
          <a:p>
            <a:pPr lvl="1"/>
            <a:r>
              <a:rPr lang="en-US" dirty="0"/>
              <a:t>Residents and fellows prepared to become Virtuous Physicians who place the needs and well-being of patients </a:t>
            </a:r>
            <a:r>
              <a:rPr lang="en-US" dirty="0" smtClean="0"/>
              <a:t>first”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521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87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430099" cy="4693799"/>
          </a:xfrm>
        </p:spPr>
        <p:txBody>
          <a:bodyPr/>
          <a:lstStyle/>
          <a:p>
            <a:r>
              <a:rPr lang="en-US" dirty="0" smtClean="0"/>
              <a:t>The ACGME creates and publishes requirements</a:t>
            </a:r>
          </a:p>
          <a:p>
            <a:r>
              <a:rPr lang="en-US" dirty="0" smtClean="0"/>
              <a:t>Institutions and programs implement the requirements then document and report outcomes</a:t>
            </a:r>
          </a:p>
          <a:p>
            <a:r>
              <a:rPr lang="en-US" dirty="0" smtClean="0"/>
              <a:t>The ACGME monitors compliance</a:t>
            </a:r>
          </a:p>
          <a:p>
            <a:pPr lvl="1"/>
            <a:r>
              <a:rPr lang="en-US" dirty="0" smtClean="0"/>
              <a:t>Accredits programs in substantial compliance</a:t>
            </a:r>
          </a:p>
          <a:p>
            <a:pPr lvl="1"/>
            <a:r>
              <a:rPr lang="en-US" dirty="0" smtClean="0"/>
              <a:t>Provides feedback on specific areas for improvement</a:t>
            </a:r>
          </a:p>
          <a:p>
            <a:pPr lvl="1"/>
            <a:r>
              <a:rPr lang="en-US" dirty="0" smtClean="0"/>
              <a:t>Withholds accreditation for significant noncompliance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1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1584</Words>
  <Application>Microsoft Office PowerPoint</Application>
  <PresentationFormat>Custom</PresentationFormat>
  <Paragraphs>203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Helvetica</vt:lpstr>
      <vt:lpstr>Times New Roman</vt:lpstr>
      <vt:lpstr> Black </vt:lpstr>
      <vt:lpstr>An Introduction to the ACGME</vt:lpstr>
      <vt:lpstr>Learning Objectives</vt:lpstr>
      <vt:lpstr>Agenda</vt:lpstr>
      <vt:lpstr>The ACGME</vt:lpstr>
      <vt:lpstr>What is the ACGME?</vt:lpstr>
      <vt:lpstr>ACGME Mission and Purpose</vt:lpstr>
      <vt:lpstr>ACGME Vision</vt:lpstr>
      <vt:lpstr>Accreditation Overview</vt:lpstr>
      <vt:lpstr>Accreditation Overview</vt:lpstr>
      <vt:lpstr>Levels of Requirements</vt:lpstr>
      <vt:lpstr>Review Committees</vt:lpstr>
      <vt:lpstr>The Next Accreditation System</vt:lpstr>
      <vt:lpstr>Next Accreditation System</vt:lpstr>
      <vt:lpstr>Accreditation Cycle</vt:lpstr>
      <vt:lpstr>Accreditation Cycle</vt:lpstr>
      <vt:lpstr>Ongoing Self-Evaluation</vt:lpstr>
      <vt:lpstr>Daily Influence</vt:lpstr>
      <vt:lpstr>ACGME Competencies</vt:lpstr>
      <vt:lpstr>PowerPoint Presentation</vt:lpstr>
      <vt:lpstr>CCC</vt:lpstr>
      <vt:lpstr>PEC</vt:lpstr>
      <vt:lpstr>Online Data Entry</vt:lpstr>
      <vt:lpstr>ACGME Surveys</vt:lpstr>
      <vt:lpstr>ACGME Hot Topics</vt:lpstr>
      <vt:lpstr>Clinical Learning Environment Review (CLER) Visits</vt:lpstr>
      <vt:lpstr>PDSA Cycle</vt:lpstr>
      <vt:lpstr>ACGME Website Intro</vt:lpstr>
      <vt:lpstr>PowerPoint Presentation</vt:lpstr>
      <vt:lpstr>PowerPoint Presentation</vt:lpstr>
      <vt:lpstr>PowerPoint Presentation</vt:lpstr>
      <vt:lpstr>PowerPoint Presentation</vt:lpstr>
      <vt:lpstr>The Future of the ACGME</vt:lpstr>
      <vt:lpstr>Where is the ACGME going?</vt:lpstr>
      <vt:lpstr>Entrustable Professional Activities</vt:lpstr>
      <vt:lpstr>Learning Objectives</vt:lpstr>
      <vt:lpstr>Bibliography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98</cp:revision>
  <dcterms:modified xsi:type="dcterms:W3CDTF">2019-02-28T13:15:21Z</dcterms:modified>
</cp:coreProperties>
</file>